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66" r:id="rId5"/>
    <p:sldId id="257" r:id="rId6"/>
    <p:sldId id="256" r:id="rId7"/>
    <p:sldId id="291" r:id="rId8"/>
    <p:sldId id="273" r:id="rId9"/>
    <p:sldId id="275" r:id="rId10"/>
    <p:sldId id="276" r:id="rId11"/>
    <p:sldId id="277" r:id="rId12"/>
    <p:sldId id="278" r:id="rId13"/>
    <p:sldId id="279" r:id="rId14"/>
    <p:sldId id="280" r:id="rId15"/>
    <p:sldId id="281" r:id="rId16"/>
    <p:sldId id="282" r:id="rId17"/>
    <p:sldId id="283" r:id="rId18"/>
    <p:sldId id="284" r:id="rId19"/>
    <p:sldId id="285" r:id="rId20"/>
    <p:sldId id="296" r:id="rId21"/>
    <p:sldId id="286" r:id="rId22"/>
    <p:sldId id="290" r:id="rId23"/>
    <p:sldId id="294" r:id="rId24"/>
    <p:sldId id="292" r:id="rId25"/>
    <p:sldId id="295" r:id="rId26"/>
    <p:sldId id="293" r:id="rId27"/>
    <p:sldId id="269" r:id="rId2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2E8"/>
    <a:srgbClr val="00A4EB"/>
    <a:srgbClr val="CFC532"/>
    <a:srgbClr val="7E79C8"/>
    <a:srgbClr val="2F8BD9"/>
    <a:srgbClr val="6253A4"/>
    <a:srgbClr val="5E55A7"/>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274" autoAdjust="0"/>
  </p:normalViewPr>
  <p:slideViewPr>
    <p:cSldViewPr snapToGrid="0" showGuides="1">
      <p:cViewPr varScale="1">
        <p:scale>
          <a:sx n="83" d="100"/>
          <a:sy n="83" d="100"/>
        </p:scale>
        <p:origin x="686" y="77"/>
      </p:cViewPr>
      <p:guideLst>
        <p:guide pos="3840"/>
        <p:guide orient="horz" pos="2160"/>
      </p:guideLst>
    </p:cSldViewPr>
  </p:slideViewPr>
  <p:notesTextViewPr>
    <p:cViewPr>
      <p:scale>
        <a:sx n="3" d="2"/>
        <a:sy n="3" d="2"/>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22.09.2022</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jpeg>
</file>

<file path=ppt/media/image19.jpeg>
</file>

<file path=ppt/media/image2.svg>
</file>

<file path=ppt/media/image20.png>
</file>

<file path=ppt/media/image21.png>
</file>

<file path=ppt/media/image22.jp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22.09.2022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dk1" tx1="lt1" bg2="dk2" tx2="lt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6.xml"/><Relationship Id="rId1" Type="http://schemas.openxmlformats.org/officeDocument/2006/relationships/slideLayout" Target="../slideLayouts/slideLayout14.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2.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436921"/>
            <a:ext cx="3856365" cy="1517356"/>
          </a:xfrm>
        </p:spPr>
        <p:txBody>
          <a:bodyPr/>
          <a:lstStyle/>
          <a:p>
            <a:r>
              <a:rPr lang="en-US" dirty="0"/>
              <a:t>D.R.E.A.D.</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a:t>Systems Analysis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alphaModFix amt="0"/>
          </a:blip>
          <a:srcRect l="15119" r="15119"/>
          <a:stretch/>
        </p:blipFill>
        <p:spPr>
          <a:solidFill>
            <a:srgbClr val="00A2E8"/>
          </a:solidFill>
        </p:spPr>
      </p:pic>
      <p:pic>
        <p:nvPicPr>
          <p:cNvPr id="5" name="Picture 4" descr="A picture containing diagram&#10;&#10;Description automatically generated">
            <a:extLst>
              <a:ext uri="{FF2B5EF4-FFF2-40B4-BE49-F238E27FC236}">
                <a16:creationId xmlns:a16="http://schemas.microsoft.com/office/drawing/2014/main" id="{3D2ACB6A-5CAB-3014-1C51-CC6800540713}"/>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555300" y="4035187"/>
            <a:ext cx="4360112" cy="2385472"/>
          </a:xfrm>
          <a:prstGeom prst="rect">
            <a:avLst/>
          </a:prstGeom>
        </p:spPr>
      </p:pic>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10</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Leave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then be able to leave the current area via 3 different exits.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198182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Checkpoint!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rooms, the player will enter a checkpoint room. The purpose of this room is to create a save point. </a:t>
            </a:r>
          </a:p>
          <a:p>
            <a:pPr marL="0" indent="0">
              <a:buNone/>
            </a:pPr>
            <a:r>
              <a:rPr lang="en-US" dirty="0"/>
              <a:t>The player will also be able to choose between a weapon upgrade, or being healed before continuing to the next room.</a:t>
            </a:r>
          </a:p>
          <a:p>
            <a:pPr marL="0" indent="0">
              <a:buNone/>
            </a:pPr>
            <a:endParaRPr lang="en-US" dirty="0"/>
          </a:p>
          <a:p>
            <a:pPr marL="0" indent="0">
              <a:buNone/>
            </a:pPr>
            <a:r>
              <a:rPr lang="en-US" dirty="0">
                <a:hlinkClick r:id="rId2" action="ppaction://hlinksldjump"/>
              </a:rPr>
              <a:t>Loop</a:t>
            </a:r>
            <a:r>
              <a:rPr lang="en-US" dirty="0"/>
              <a:t>!</a:t>
            </a:r>
          </a:p>
          <a:p>
            <a:pPr marL="0" indent="0">
              <a:buNone/>
            </a:pPr>
            <a:r>
              <a:rPr lang="en-US" dirty="0"/>
              <a:t>Repeat enter new biome.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4"/>
          <a:srcRect/>
          <a:stretch/>
        </p:blipFill>
        <p:spPr>
          <a:xfrm>
            <a:off x="361996" y="2352522"/>
            <a:ext cx="6158750" cy="3464297"/>
          </a:xfrm>
          <a:prstGeom prst="rect">
            <a:avLst/>
          </a:prstGeom>
        </p:spPr>
      </p:pic>
    </p:spTree>
    <p:extLst>
      <p:ext uri="{BB962C8B-B14F-4D97-AF65-F5344CB8AC3E}">
        <p14:creationId xmlns:p14="http://schemas.microsoft.com/office/powerpoint/2010/main" val="2257202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Boss Fight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After so many checkpoints, the player will encounter a boss monster.</a:t>
            </a:r>
          </a:p>
          <a:p>
            <a:pPr marL="0" indent="0">
              <a:buNone/>
            </a:pPr>
            <a:r>
              <a:rPr lang="en-US" dirty="0"/>
              <a:t>Killing the boss is required to move on.</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70057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Finding the spaceship</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player will be able to find the spaceship and repair it.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2981756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End - Leaving the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end of the game is the player escaping from the death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732408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pic>
        <p:nvPicPr>
          <p:cNvPr id="7" name="Picture 6" descr="Diagram&#10;&#10;Description automatically generated">
            <a:extLst>
              <a:ext uri="{FF2B5EF4-FFF2-40B4-BE49-F238E27FC236}">
                <a16:creationId xmlns:a16="http://schemas.microsoft.com/office/drawing/2014/main" id="{A8D8D73D-7A4B-227B-56DF-350C18C6D681}"/>
              </a:ext>
            </a:extLst>
          </p:cNvPr>
          <p:cNvPicPr>
            <a:picLocks noChangeAspect="1"/>
          </p:cNvPicPr>
          <p:nvPr/>
        </p:nvPicPr>
        <p:blipFill>
          <a:blip r:embed="rId2"/>
          <a:stretch>
            <a:fillRect/>
          </a:stretch>
        </p:blipFill>
        <p:spPr>
          <a:xfrm>
            <a:off x="838200" y="2370472"/>
            <a:ext cx="10515600" cy="3261644"/>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Context Diagram</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3838534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pic>
        <p:nvPicPr>
          <p:cNvPr id="7" name="Picture 6">
            <a:extLst>
              <a:ext uri="{FF2B5EF4-FFF2-40B4-BE49-F238E27FC236}">
                <a16:creationId xmlns:a16="http://schemas.microsoft.com/office/drawing/2014/main" id="{A8D8D73D-7A4B-227B-56DF-350C18C6D681}"/>
              </a:ext>
            </a:extLst>
          </p:cNvPr>
          <p:cNvPicPr>
            <a:picLocks noChangeAspect="1"/>
          </p:cNvPicPr>
          <p:nvPr/>
        </p:nvPicPr>
        <p:blipFill>
          <a:blip r:embed="rId2"/>
          <a:srcRect/>
          <a:stretch/>
        </p:blipFill>
        <p:spPr>
          <a:xfrm>
            <a:off x="376633" y="1158523"/>
            <a:ext cx="8323918" cy="5434292"/>
          </a:xfrm>
          <a:prstGeom prst="rect">
            <a:avLst/>
          </a:prstGeom>
          <a:noFill/>
        </p:spPr>
      </p:pic>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Diagram 0</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626685"/>
            <a:ext cx="1402538" cy="767346"/>
          </a:xfrm>
          <a:prstGeom prst="rect">
            <a:avLst/>
          </a:prstGeom>
        </p:spPr>
      </p:pic>
    </p:spTree>
    <p:extLst>
      <p:ext uri="{BB962C8B-B14F-4D97-AF65-F5344CB8AC3E}">
        <p14:creationId xmlns:p14="http://schemas.microsoft.com/office/powerpoint/2010/main" val="4060738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17</a:t>
            </a:fld>
            <a:endParaRPr lang="ru-RU"/>
          </a:p>
        </p:txBody>
      </p:sp>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dirty="0"/>
              <a:t>Global Use Case</a:t>
            </a:r>
          </a:p>
        </p:txBody>
      </p:sp>
      <p:sp>
        <p:nvSpPr>
          <p:cNvPr id="2" name="TextBox 1">
            <a:extLst>
              <a:ext uri="{FF2B5EF4-FFF2-40B4-BE49-F238E27FC236}">
                <a16:creationId xmlns:a16="http://schemas.microsoft.com/office/drawing/2014/main" id="{520458FB-4824-FCF0-7C7E-C968F6C12E41}"/>
              </a:ext>
            </a:extLst>
          </p:cNvPr>
          <p:cNvSpPr txBox="1"/>
          <p:nvPr/>
        </p:nvSpPr>
        <p:spPr>
          <a:xfrm>
            <a:off x="11462328" y="5812612"/>
            <a:ext cx="628072" cy="307777"/>
          </a:xfrm>
          <a:prstGeom prst="rect">
            <a:avLst/>
          </a:prstGeom>
          <a:noFill/>
        </p:spPr>
        <p:txBody>
          <a:bodyPr wrap="square" rtlCol="0">
            <a:spAutoFit/>
          </a:bodyPr>
          <a:lstStyle/>
          <a:p>
            <a:r>
              <a:rPr lang="en-US" sz="1400" dirty="0"/>
              <a:t>TM3</a:t>
            </a:r>
          </a:p>
        </p:txBody>
      </p:sp>
      <p:pic>
        <p:nvPicPr>
          <p:cNvPr id="4" name="Picture 3">
            <a:extLst>
              <a:ext uri="{FF2B5EF4-FFF2-40B4-BE49-F238E27FC236}">
                <a16:creationId xmlns:a16="http://schemas.microsoft.com/office/drawing/2014/main" id="{F8119D1D-989B-DDF4-7D8B-629132A3F61A}"/>
              </a:ext>
            </a:extLst>
          </p:cNvPr>
          <p:cNvPicPr>
            <a:picLocks noChangeAspect="1"/>
          </p:cNvPicPr>
          <p:nvPr/>
        </p:nvPicPr>
        <p:blipFill>
          <a:blip r:embed="rId2"/>
          <a:stretch>
            <a:fillRect/>
          </a:stretch>
        </p:blipFill>
        <p:spPr>
          <a:xfrm>
            <a:off x="566882" y="1686733"/>
            <a:ext cx="7086600" cy="5017770"/>
          </a:xfrm>
          <a:prstGeom prst="rect">
            <a:avLst/>
          </a:prstGeom>
        </p:spPr>
      </p:pic>
    </p:spTree>
    <p:extLst>
      <p:ext uri="{BB962C8B-B14F-4D97-AF65-F5344CB8AC3E}">
        <p14:creationId xmlns:p14="http://schemas.microsoft.com/office/powerpoint/2010/main" val="1951944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anchor="ctr">
            <a:normAutofit/>
          </a:bodyPr>
          <a:lstStyle/>
          <a:p>
            <a:r>
              <a:rPr lang="en-US" dirty="0"/>
              <a:t>Taylor Martin: Player and Enemies</a:t>
            </a:r>
            <a:endParaRPr lang="ru-RU" dirty="0"/>
          </a:p>
        </p:txBody>
      </p:sp>
      <p:pic>
        <p:nvPicPr>
          <p:cNvPr id="8" name="Picture 7" descr="A picture containing diagram&#10;&#10;Description automatically generated">
            <a:extLst>
              <a:ext uri="{FF2B5EF4-FFF2-40B4-BE49-F238E27FC236}">
                <a16:creationId xmlns:a16="http://schemas.microsoft.com/office/drawing/2014/main" id="{8355B59D-FEA9-4030-E9E2-C9425A397505}"/>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sp>
        <p:nvSpPr>
          <p:cNvPr id="2" name="TextBox 1">
            <a:extLst>
              <a:ext uri="{FF2B5EF4-FFF2-40B4-BE49-F238E27FC236}">
                <a16:creationId xmlns:a16="http://schemas.microsoft.com/office/drawing/2014/main" id="{F7D9E1E0-24FB-3A5A-31E5-4D10BC8FF0D0}"/>
              </a:ext>
            </a:extLst>
          </p:cNvPr>
          <p:cNvSpPr txBox="1"/>
          <p:nvPr/>
        </p:nvSpPr>
        <p:spPr>
          <a:xfrm>
            <a:off x="838200" y="1881909"/>
            <a:ext cx="6003636" cy="4832092"/>
          </a:xfrm>
          <a:prstGeom prst="rect">
            <a:avLst/>
          </a:prstGeom>
          <a:noFill/>
        </p:spPr>
        <p:txBody>
          <a:bodyPr wrap="square" rtlCol="0">
            <a:spAutoFit/>
          </a:bodyPr>
          <a:lstStyle/>
          <a:p>
            <a:r>
              <a:rPr lang="en-US" sz="1400" dirty="0"/>
              <a:t>My features for D.R.E.A.D are the Player and Enemies. Since D.R.E.A.D </a:t>
            </a:r>
          </a:p>
          <a:p>
            <a:r>
              <a:rPr lang="en-US" sz="1400" dirty="0"/>
              <a:t>Is a top down 2D shooter, the player will be restricted to two axes. The player will be able to move left, right, up, and down in the X-Y Plane. The player will also be able to shoot the equipped weapons they have and roll to dodge enemies and projectiles. </a:t>
            </a:r>
          </a:p>
          <a:p>
            <a:endParaRPr lang="en-US" sz="1400" dirty="0"/>
          </a:p>
          <a:p>
            <a:r>
              <a:rPr lang="en-US" sz="1400" dirty="0"/>
              <a:t>The enemies will be restricted to the same plane of movement as the player. The enemies will patrol, chase, search, and attack. There will be 3 main types of enemies: Auto Turrets, Light Enemies, and Heavy Enemies. Auto Turrets are stationary with low health, search for and shoot at the player. Light Enemies will be the most common, with medium health, medium speed, and ranged attacks. Heavy enemies are harder to kill and travel slower compared to light enemies. </a:t>
            </a:r>
          </a:p>
          <a:p>
            <a:endParaRPr lang="en-US" sz="1400" dirty="0"/>
          </a:p>
          <a:p>
            <a:r>
              <a:rPr lang="en-US" sz="1400" dirty="0"/>
              <a:t>My features are essential to have for this game, having a high priority. You can't have a game without gameplay, and that is where the player and enemies come in. </a:t>
            </a:r>
          </a:p>
          <a:p>
            <a:endParaRPr lang="en-US" sz="1400" dirty="0"/>
          </a:p>
          <a:p>
            <a:r>
              <a:rPr lang="en-US" sz="1400" dirty="0"/>
              <a:t>In comparison to the other features in D.R.E.A.D, the player and enemies are the second most complex, behind room generation. I think they will take the most time. I will get the bulk of the work done with the M.V.P as Team Lead 2. </a:t>
            </a:r>
          </a:p>
        </p:txBody>
      </p:sp>
      <p:sp>
        <p:nvSpPr>
          <p:cNvPr id="7" name="TextBox 6">
            <a:extLst>
              <a:ext uri="{FF2B5EF4-FFF2-40B4-BE49-F238E27FC236}">
                <a16:creationId xmlns:a16="http://schemas.microsoft.com/office/drawing/2014/main" id="{5359398F-87DD-56F0-B8F1-5D9DE72D8445}"/>
              </a:ext>
            </a:extLst>
          </p:cNvPr>
          <p:cNvSpPr txBox="1"/>
          <p:nvPr/>
        </p:nvSpPr>
        <p:spPr>
          <a:xfrm>
            <a:off x="11462328" y="5812612"/>
            <a:ext cx="628072" cy="307777"/>
          </a:xfrm>
          <a:prstGeom prst="rect">
            <a:avLst/>
          </a:prstGeom>
          <a:noFill/>
        </p:spPr>
        <p:txBody>
          <a:bodyPr wrap="square" rtlCol="0">
            <a:spAutoFit/>
          </a:bodyPr>
          <a:lstStyle/>
          <a:p>
            <a:r>
              <a:rPr lang="en-US" sz="1400" dirty="0"/>
              <a:t>TM 1</a:t>
            </a:r>
          </a:p>
        </p:txBody>
      </p:sp>
    </p:spTree>
    <p:extLst>
      <p:ext uri="{BB962C8B-B14F-4D97-AF65-F5344CB8AC3E}">
        <p14:creationId xmlns:p14="http://schemas.microsoft.com/office/powerpoint/2010/main" val="20282777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19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Enemy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3" name="Picture 2" descr="Diagram&#10;&#10;Description automatically generated">
            <a:extLst>
              <a:ext uri="{FF2B5EF4-FFF2-40B4-BE49-F238E27FC236}">
                <a16:creationId xmlns:a16="http://schemas.microsoft.com/office/drawing/2014/main" id="{E0E84DA4-97AA-F83E-9235-589849BD8E9C}"/>
              </a:ext>
            </a:extLst>
          </p:cNvPr>
          <p:cNvPicPr>
            <a:picLocks noChangeAspect="1"/>
          </p:cNvPicPr>
          <p:nvPr/>
        </p:nvPicPr>
        <p:blipFill>
          <a:blip r:embed="rId3"/>
          <a:stretch>
            <a:fillRect/>
          </a:stretch>
        </p:blipFill>
        <p:spPr>
          <a:xfrm>
            <a:off x="371764" y="1699491"/>
            <a:ext cx="7772400" cy="5029200"/>
          </a:xfrm>
          <a:prstGeom prst="rect">
            <a:avLst/>
          </a:prstGeom>
        </p:spPr>
      </p:pic>
      <p:sp>
        <p:nvSpPr>
          <p:cNvPr id="2" name="TextBox 1">
            <a:extLst>
              <a:ext uri="{FF2B5EF4-FFF2-40B4-BE49-F238E27FC236}">
                <a16:creationId xmlns:a16="http://schemas.microsoft.com/office/drawing/2014/main" id="{5AD418B4-F691-EC1B-B350-7B48F2953589}"/>
              </a:ext>
            </a:extLst>
          </p:cNvPr>
          <p:cNvSpPr txBox="1"/>
          <p:nvPr/>
        </p:nvSpPr>
        <p:spPr>
          <a:xfrm>
            <a:off x="11462328" y="5812612"/>
            <a:ext cx="628072" cy="307777"/>
          </a:xfrm>
          <a:prstGeom prst="rect">
            <a:avLst/>
          </a:prstGeom>
          <a:noFill/>
        </p:spPr>
        <p:txBody>
          <a:bodyPr wrap="square" rtlCol="0">
            <a:spAutoFit/>
          </a:bodyPr>
          <a:lstStyle/>
          <a:p>
            <a:r>
              <a:rPr lang="en-US" sz="1400" dirty="0"/>
              <a:t>TM 2</a:t>
            </a:r>
          </a:p>
        </p:txBody>
      </p:sp>
    </p:spTree>
    <p:extLst>
      <p:ext uri="{BB962C8B-B14F-4D97-AF65-F5344CB8AC3E}">
        <p14:creationId xmlns:p14="http://schemas.microsoft.com/office/powerpoint/2010/main" val="580677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alphaModFix amt="0"/>
          </a:blip>
          <a:srcRect l="24190" r="24190"/>
          <a:stretch/>
        </p:blipFill>
        <p:spPr>
          <a:solidFill>
            <a:srgbClr val="00A2E8"/>
          </a:solidFill>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About 513 Studios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a:t>Based in Coeur d’Alene, ID</a:t>
            </a:r>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dirty="0"/>
              <a:t>Quality Assurance Manager</a:t>
            </a:r>
          </a:p>
          <a:p>
            <a:pPr lvl="1"/>
            <a:r>
              <a:rPr lang="en-US" dirty="0"/>
              <a:t>Dan Blanchette</a:t>
            </a:r>
          </a:p>
          <a:p>
            <a:r>
              <a:rPr lang="en-US" dirty="0"/>
              <a:t>IT Manager</a:t>
            </a:r>
          </a:p>
          <a:p>
            <a:pPr lvl="1"/>
            <a:r>
              <a:rPr lang="en-US" dirty="0"/>
              <a:t>Jordan Reed</a:t>
            </a:r>
          </a:p>
          <a:p>
            <a:r>
              <a:rPr lang="en-US" dirty="0"/>
              <a:t>Software Architect</a:t>
            </a:r>
          </a:p>
          <a:p>
            <a:pPr lvl="1"/>
            <a:r>
              <a:rPr lang="en-US" dirty="0"/>
              <a:t>Taylor Martin</a:t>
            </a:r>
          </a:p>
          <a:p>
            <a:r>
              <a:rPr lang="en-US" dirty="0"/>
              <a:t>All other management roles</a:t>
            </a:r>
          </a:p>
          <a:p>
            <a:pPr lvl="1"/>
            <a:r>
              <a:rPr lang="en-US" dirty="0"/>
              <a:t>Filled as needed</a:t>
            </a:r>
            <a:endParaRPr lang="ru-RU" dirty="0"/>
          </a:p>
        </p:txBody>
      </p:sp>
      <p:pic>
        <p:nvPicPr>
          <p:cNvPr id="5" name="Picture 4" descr="A picture containing diagram&#10;&#10;Description automatically generated">
            <a:extLst>
              <a:ext uri="{FF2B5EF4-FFF2-40B4-BE49-F238E27FC236}">
                <a16:creationId xmlns:a16="http://schemas.microsoft.com/office/drawing/2014/main" id="{F68E6D44-6789-1E3F-53AF-42F8C62AC15A}"/>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icture Placeholder 1">
            <a:extLst>
              <a:ext uri="{FF2B5EF4-FFF2-40B4-BE49-F238E27FC236}">
                <a16:creationId xmlns:a16="http://schemas.microsoft.com/office/drawing/2014/main" id="{CE26CA3E-E42C-9239-6B09-C496CE22E04D}"/>
              </a:ext>
            </a:extLst>
          </p:cNvPr>
          <p:cNvSpPr>
            <a:spLocks noGrp="1"/>
          </p:cNvSpPr>
          <p:nvPr>
            <p:ph type="pic" idx="1"/>
          </p:nvPr>
        </p:nvSpPr>
        <p:spPr>
          <a:xfrm>
            <a:off x="5775856" y="532519"/>
            <a:ext cx="6416144" cy="4534825"/>
          </a:xfrm>
          <a:solidFill>
            <a:srgbClr val="00A2E8"/>
          </a:solidFill>
          <a:ln>
            <a:noFill/>
          </a:ln>
        </p:spPr>
      </p:sp>
      <p:sp>
        <p:nvSpPr>
          <p:cNvPr id="6" name="Slide Number Placeholder 5">
            <a:extLst>
              <a:ext uri="{FF2B5EF4-FFF2-40B4-BE49-F238E27FC236}">
                <a16:creationId xmlns:a16="http://schemas.microsoft.com/office/drawing/2014/main" id="{BC552E17-ED04-44BD-4061-98EC6519AB7E}"/>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20</a:t>
            </a:fld>
            <a:endParaRPr lang="ru-RU"/>
          </a:p>
        </p:txBody>
      </p:sp>
      <p:sp>
        <p:nvSpPr>
          <p:cNvPr id="13" name="Title 4">
            <a:extLst>
              <a:ext uri="{FF2B5EF4-FFF2-40B4-BE49-F238E27FC236}">
                <a16:creationId xmlns:a16="http://schemas.microsoft.com/office/drawing/2014/main" id="{1C829944-60C6-879E-D263-6BD01F8B1EF2}"/>
              </a:ext>
            </a:extLst>
          </p:cNvPr>
          <p:cNvSpPr>
            <a:spLocks noGrp="1"/>
          </p:cNvSpPr>
          <p:nvPr>
            <p:ph type="title"/>
          </p:nvPr>
        </p:nvSpPr>
        <p:spPr>
          <a:xfrm>
            <a:off x="839788" y="457200"/>
            <a:ext cx="3932237" cy="1442729"/>
          </a:xfrm>
        </p:spPr>
        <p:txBody>
          <a:bodyPr/>
          <a:lstStyle/>
          <a:p>
            <a:r>
              <a:rPr lang="en-US" dirty="0"/>
              <a:t>Jordan Reed</a:t>
            </a:r>
          </a:p>
        </p:txBody>
      </p:sp>
      <p:sp>
        <p:nvSpPr>
          <p:cNvPr id="15" name="Text Placeholder 5">
            <a:extLst>
              <a:ext uri="{FF2B5EF4-FFF2-40B4-BE49-F238E27FC236}">
                <a16:creationId xmlns:a16="http://schemas.microsoft.com/office/drawing/2014/main" id="{F9DDEF37-06F7-1B1E-C020-E3E356794AFC}"/>
              </a:ext>
            </a:extLst>
          </p:cNvPr>
          <p:cNvSpPr>
            <a:spLocks noGrp="1"/>
          </p:cNvSpPr>
          <p:nvPr>
            <p:ph type="body" sz="half" idx="2"/>
          </p:nvPr>
        </p:nvSpPr>
        <p:spPr>
          <a:xfrm>
            <a:off x="839788" y="2356700"/>
            <a:ext cx="3932237" cy="3441069"/>
          </a:xfrm>
        </p:spPr>
        <p:txBody>
          <a:bodyPr>
            <a:normAutofit fontScale="85000" lnSpcReduction="20000"/>
          </a:bodyPr>
          <a:lstStyle/>
          <a:p>
            <a:r>
              <a:rPr lang="en-US" sz="1900" dirty="0">
                <a:solidFill>
                  <a:schemeClr val="tx1"/>
                </a:solidFill>
              </a:rPr>
              <a:t>Weapons - Items - HUD</a:t>
            </a:r>
          </a:p>
          <a:p>
            <a:pPr marL="285750" indent="-285750">
              <a:buFont typeface="Arial" panose="020B0604020202020204" pitchFamily="34" charset="0"/>
              <a:buChar char="•"/>
            </a:pPr>
            <a:r>
              <a:rPr lang="en-US" dirty="0">
                <a:solidFill>
                  <a:schemeClr val="tx1"/>
                </a:solidFill>
              </a:rPr>
              <a:t>Random weapons will drop after enemies are defeated</a:t>
            </a:r>
          </a:p>
          <a:p>
            <a:pPr marL="285750" indent="-285750">
              <a:buFont typeface="Arial" panose="020B0604020202020204" pitchFamily="34" charset="0"/>
              <a:buChar char="•"/>
            </a:pPr>
            <a:r>
              <a:rPr lang="en-US" dirty="0">
                <a:solidFill>
                  <a:schemeClr val="tx1"/>
                </a:solidFill>
              </a:rPr>
              <a:t>Weapon and ammo upgrades will also randomly spawn</a:t>
            </a:r>
          </a:p>
          <a:p>
            <a:pPr marL="285750" indent="-285750">
              <a:buFont typeface="Arial" panose="020B0604020202020204" pitchFamily="34" charset="0"/>
              <a:buChar char="•"/>
            </a:pPr>
            <a:r>
              <a:rPr lang="en-US" dirty="0">
                <a:solidFill>
                  <a:schemeClr val="tx1"/>
                </a:solidFill>
              </a:rPr>
              <a:t>2 different weapon types (pistol, rifle)</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Items will randomly be placed throughout the rooms to either help or hinder the player</a:t>
            </a:r>
          </a:p>
          <a:p>
            <a:pPr marL="285750" indent="-285750">
              <a:buFont typeface="Arial" panose="020B0604020202020204" pitchFamily="34" charset="0"/>
              <a:buChar char="•"/>
            </a:pPr>
            <a:r>
              <a:rPr lang="en-US" dirty="0">
                <a:solidFill>
                  <a:schemeClr val="tx1"/>
                </a:solidFill>
              </a:rPr>
              <a:t>Includes ‘spare parts’ needed to repair ship</a:t>
            </a:r>
            <a:br>
              <a:rPr lang="en-US" dirty="0">
                <a:solidFill>
                  <a:schemeClr val="tx1"/>
                </a:solidFill>
              </a:rPr>
            </a:br>
            <a:endParaRPr lang="en-US" dirty="0">
              <a:solidFill>
                <a:schemeClr val="tx1"/>
              </a:solidFill>
            </a:endParaRPr>
          </a:p>
          <a:p>
            <a:pPr marL="285750" indent="-285750">
              <a:buFont typeface="Arial" panose="020B0604020202020204" pitchFamily="34" charset="0"/>
              <a:buChar char="•"/>
            </a:pPr>
            <a:r>
              <a:rPr lang="en-US" dirty="0">
                <a:solidFill>
                  <a:schemeClr val="tx1"/>
                </a:solidFill>
              </a:rPr>
              <a:t>Weapons are necessary for a completed game, however game could technically be played for a short while without them</a:t>
            </a:r>
          </a:p>
          <a:p>
            <a:pPr marL="285750" indent="-285750">
              <a:buFont typeface="Arial" panose="020B0604020202020204" pitchFamily="34" charset="0"/>
              <a:buChar char="•"/>
            </a:pPr>
            <a:r>
              <a:rPr lang="en-US" dirty="0">
                <a:solidFill>
                  <a:schemeClr val="tx1"/>
                </a:solidFill>
              </a:rPr>
              <a:t>Weapons and items are not as complex as other features.</a:t>
            </a:r>
            <a:endParaRPr lang="ru-RU" dirty="0"/>
          </a:p>
        </p:txBody>
      </p:sp>
      <p:pic>
        <p:nvPicPr>
          <p:cNvPr id="7" name="Picture 6" descr="A picture containing diagram&#10;&#10;Description automatically generated">
            <a:extLst>
              <a:ext uri="{FF2B5EF4-FFF2-40B4-BE49-F238E27FC236}">
                <a16:creationId xmlns:a16="http://schemas.microsoft.com/office/drawing/2014/main" id="{77C9D5E5-1796-289B-FB6F-4575100645E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8" name="TextBox 7">
            <a:extLst>
              <a:ext uri="{FF2B5EF4-FFF2-40B4-BE49-F238E27FC236}">
                <a16:creationId xmlns:a16="http://schemas.microsoft.com/office/drawing/2014/main" id="{9F5644E3-D534-326A-899B-9B4102FECEEC}"/>
              </a:ext>
            </a:extLst>
          </p:cNvPr>
          <p:cNvSpPr txBox="1"/>
          <p:nvPr/>
        </p:nvSpPr>
        <p:spPr>
          <a:xfrm>
            <a:off x="11462328" y="5812612"/>
            <a:ext cx="628072" cy="307777"/>
          </a:xfrm>
          <a:prstGeom prst="rect">
            <a:avLst/>
          </a:prstGeom>
          <a:noFill/>
        </p:spPr>
        <p:txBody>
          <a:bodyPr wrap="square" rtlCol="0">
            <a:spAutoFit/>
          </a:bodyPr>
          <a:lstStyle/>
          <a:p>
            <a:r>
              <a:rPr lang="en-US" sz="1400" dirty="0"/>
              <a:t>JR 1</a:t>
            </a:r>
          </a:p>
        </p:txBody>
      </p:sp>
    </p:spTree>
    <p:extLst>
      <p:ext uri="{BB962C8B-B14F-4D97-AF65-F5344CB8AC3E}">
        <p14:creationId xmlns:p14="http://schemas.microsoft.com/office/powerpoint/2010/main" val="3324820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21</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Weapon Use Case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446407" y="1809306"/>
            <a:ext cx="4505666" cy="4372638"/>
          </a:xfrm>
          <a:prstGeom prst="rect">
            <a:avLst/>
          </a:prstGeom>
        </p:spPr>
      </p:pic>
      <p:sp>
        <p:nvSpPr>
          <p:cNvPr id="2" name="TextBox 1">
            <a:extLst>
              <a:ext uri="{FF2B5EF4-FFF2-40B4-BE49-F238E27FC236}">
                <a16:creationId xmlns:a16="http://schemas.microsoft.com/office/drawing/2014/main" id="{34B252AB-05F8-5807-AB32-E91CAE987297}"/>
              </a:ext>
            </a:extLst>
          </p:cNvPr>
          <p:cNvSpPr txBox="1"/>
          <p:nvPr/>
        </p:nvSpPr>
        <p:spPr>
          <a:xfrm>
            <a:off x="11462328" y="5812612"/>
            <a:ext cx="628072" cy="307777"/>
          </a:xfrm>
          <a:prstGeom prst="rect">
            <a:avLst/>
          </a:prstGeom>
          <a:noFill/>
        </p:spPr>
        <p:txBody>
          <a:bodyPr wrap="square" rtlCol="0">
            <a:spAutoFit/>
          </a:bodyPr>
          <a:lstStyle/>
          <a:p>
            <a:r>
              <a:rPr lang="en-US" sz="1400" dirty="0"/>
              <a:t>JR 2</a:t>
            </a:r>
          </a:p>
        </p:txBody>
      </p:sp>
    </p:spTree>
    <p:extLst>
      <p:ext uri="{BB962C8B-B14F-4D97-AF65-F5344CB8AC3E}">
        <p14:creationId xmlns:p14="http://schemas.microsoft.com/office/powerpoint/2010/main" val="4016659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C552E17-ED04-44BD-4061-98EC6519AB7E}"/>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22</a:t>
            </a:fld>
            <a:endParaRPr lang="ru-RU"/>
          </a:p>
        </p:txBody>
      </p:sp>
      <p:sp>
        <p:nvSpPr>
          <p:cNvPr id="13" name="Title 4">
            <a:extLst>
              <a:ext uri="{FF2B5EF4-FFF2-40B4-BE49-F238E27FC236}">
                <a16:creationId xmlns:a16="http://schemas.microsoft.com/office/drawing/2014/main" id="{1C829944-60C6-879E-D263-6BD01F8B1EF2}"/>
              </a:ext>
            </a:extLst>
          </p:cNvPr>
          <p:cNvSpPr>
            <a:spLocks noGrp="1"/>
          </p:cNvSpPr>
          <p:nvPr>
            <p:ph type="title"/>
          </p:nvPr>
        </p:nvSpPr>
        <p:spPr>
          <a:xfrm>
            <a:off x="839788" y="457200"/>
            <a:ext cx="3932237" cy="1442729"/>
          </a:xfrm>
        </p:spPr>
        <p:txBody>
          <a:bodyPr/>
          <a:lstStyle/>
          <a:p>
            <a:r>
              <a:rPr lang="en-US" dirty="0"/>
              <a:t>Dan Blanchette</a:t>
            </a:r>
          </a:p>
        </p:txBody>
      </p:sp>
      <p:sp>
        <p:nvSpPr>
          <p:cNvPr id="15" name="Text Placeholder 5">
            <a:extLst>
              <a:ext uri="{FF2B5EF4-FFF2-40B4-BE49-F238E27FC236}">
                <a16:creationId xmlns:a16="http://schemas.microsoft.com/office/drawing/2014/main" id="{F9DDEF37-06F7-1B1E-C020-E3E356794AFC}"/>
              </a:ext>
            </a:extLst>
          </p:cNvPr>
          <p:cNvSpPr>
            <a:spLocks noGrp="1"/>
          </p:cNvSpPr>
          <p:nvPr>
            <p:ph type="body" sz="half" idx="2"/>
          </p:nvPr>
        </p:nvSpPr>
        <p:spPr>
          <a:xfrm>
            <a:off x="839787" y="2356700"/>
            <a:ext cx="5863091" cy="3441069"/>
          </a:xfrm>
        </p:spPr>
        <p:txBody>
          <a:bodyPr>
            <a:normAutofit/>
          </a:bodyPr>
          <a:lstStyle/>
          <a:p>
            <a:r>
              <a:rPr lang="en-US" sz="1900" b="1" dirty="0">
                <a:solidFill>
                  <a:schemeClr val="tx1"/>
                </a:solidFill>
              </a:rPr>
              <a:t>Feature: R.N.G Room Generator</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Randomly Populate Number of Exits.</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Orients Rooms Based on Player/Char Exiting Direction.</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Generates Checkpoint Rooms and Boss Arena</a:t>
            </a:r>
            <a:br>
              <a:rPr lang="en-US" dirty="0">
                <a:solidFill>
                  <a:schemeClr val="tx1"/>
                </a:solidFill>
                <a:latin typeface="Times New Roman" panose="02020603050405020304" pitchFamily="18" charset="0"/>
                <a:cs typeface="Times New Roman" panose="02020603050405020304" pitchFamily="18" charset="0"/>
              </a:rPr>
            </a:br>
            <a:r>
              <a:rPr lang="en-US" dirty="0">
                <a:solidFill>
                  <a:schemeClr val="tx1"/>
                </a:solidFill>
                <a:latin typeface="Times New Roman" panose="02020603050405020304" pitchFamily="18" charset="0"/>
                <a:cs typeface="Times New Roman" panose="02020603050405020304" pitchFamily="18" charset="0"/>
              </a:rPr>
              <a:t>Based on Room Progression Criteria. </a:t>
            </a:r>
            <a:br>
              <a:rPr lang="en-US" dirty="0">
                <a:solidFill>
                  <a:schemeClr val="tx1"/>
                </a:solidFill>
                <a:latin typeface="Times New Roman" panose="02020603050405020304" pitchFamily="18" charset="0"/>
                <a:cs typeface="Times New Roman" panose="02020603050405020304" pitchFamily="18" charset="0"/>
              </a:rPr>
            </a:br>
            <a:endParaRPr lang="en-US" dirty="0">
              <a:solidFill>
                <a:schemeClr val="tx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Priority Level: High</a:t>
            </a:r>
          </a:p>
        </p:txBody>
      </p:sp>
      <p:pic>
        <p:nvPicPr>
          <p:cNvPr id="7" name="Picture 6" descr="A picture containing diagram&#10;&#10;Description automatically generated">
            <a:extLst>
              <a:ext uri="{FF2B5EF4-FFF2-40B4-BE49-F238E27FC236}">
                <a16:creationId xmlns:a16="http://schemas.microsoft.com/office/drawing/2014/main" id="{77C9D5E5-1796-289B-FB6F-4575100645E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
        <p:nvSpPr>
          <p:cNvPr id="8" name="TextBox 7">
            <a:extLst>
              <a:ext uri="{FF2B5EF4-FFF2-40B4-BE49-F238E27FC236}">
                <a16:creationId xmlns:a16="http://schemas.microsoft.com/office/drawing/2014/main" id="{9F5644E3-D534-326A-899B-9B4102FECEEC}"/>
              </a:ext>
            </a:extLst>
          </p:cNvPr>
          <p:cNvSpPr txBox="1"/>
          <p:nvPr/>
        </p:nvSpPr>
        <p:spPr>
          <a:xfrm>
            <a:off x="11462328" y="5812612"/>
            <a:ext cx="628072" cy="307777"/>
          </a:xfrm>
          <a:prstGeom prst="rect">
            <a:avLst/>
          </a:prstGeom>
          <a:noFill/>
        </p:spPr>
        <p:txBody>
          <a:bodyPr wrap="square" rtlCol="0">
            <a:spAutoFit/>
          </a:bodyPr>
          <a:lstStyle/>
          <a:p>
            <a:r>
              <a:rPr lang="en-US" sz="1400" dirty="0"/>
              <a:t>DB 1</a:t>
            </a:r>
          </a:p>
        </p:txBody>
      </p:sp>
    </p:spTree>
    <p:extLst>
      <p:ext uri="{BB962C8B-B14F-4D97-AF65-F5344CB8AC3E}">
        <p14:creationId xmlns:p14="http://schemas.microsoft.com/office/powerpoint/2010/main" val="39265366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2">
            <a:extLst>
              <a:ext uri="{FF2B5EF4-FFF2-40B4-BE49-F238E27FC236}">
                <a16:creationId xmlns:a16="http://schemas.microsoft.com/office/drawing/2014/main" id="{4906D55D-4F58-D8D9-0649-2C8F342E2770}"/>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23</a:t>
            </a:fld>
            <a:endParaRPr lang="ru-RU"/>
          </a:p>
        </p:txBody>
      </p:sp>
      <p:pic>
        <p:nvPicPr>
          <p:cNvPr id="8" name="Picture 7" descr="Diagram&#10;&#10;Description automatically generated">
            <a:extLst>
              <a:ext uri="{FF2B5EF4-FFF2-40B4-BE49-F238E27FC236}">
                <a16:creationId xmlns:a16="http://schemas.microsoft.com/office/drawing/2014/main" id="{2C34EF8C-8B81-EEA1-584A-174CF7DD97CC}"/>
              </a:ext>
            </a:extLst>
          </p:cNvPr>
          <p:cNvPicPr>
            <a:picLocks noChangeAspect="1"/>
          </p:cNvPicPr>
          <p:nvPr/>
        </p:nvPicPr>
        <p:blipFill>
          <a:blip r:embed="rId2"/>
          <a:stretch>
            <a:fillRect/>
          </a:stretch>
        </p:blipFill>
        <p:spPr>
          <a:xfrm>
            <a:off x="2334986" y="1689100"/>
            <a:ext cx="6270172" cy="4981122"/>
          </a:xfrm>
          <a:prstGeom prst="rect">
            <a:avLst/>
          </a:prstGeom>
          <a:noFill/>
        </p:spPr>
      </p:pic>
      <p:sp>
        <p:nvSpPr>
          <p:cNvPr id="17" name="Title 4">
            <a:extLst>
              <a:ext uri="{FF2B5EF4-FFF2-40B4-BE49-F238E27FC236}">
                <a16:creationId xmlns:a16="http://schemas.microsoft.com/office/drawing/2014/main" id="{955AA69C-66C0-C913-6303-968DFF061D34}"/>
              </a:ext>
            </a:extLst>
          </p:cNvPr>
          <p:cNvSpPr>
            <a:spLocks noGrp="1"/>
          </p:cNvSpPr>
          <p:nvPr>
            <p:ph type="title"/>
          </p:nvPr>
        </p:nvSpPr>
        <p:spPr>
          <a:xfrm>
            <a:off x="838200" y="365126"/>
            <a:ext cx="9050518" cy="945498"/>
          </a:xfrm>
        </p:spPr>
        <p:txBody>
          <a:bodyPr/>
          <a:lstStyle/>
          <a:p>
            <a:r>
              <a:rPr lang="en-US"/>
              <a:t>Room </a:t>
            </a:r>
            <a:r>
              <a:rPr lang="en-US" dirty="0"/>
              <a:t>Generator Use Case</a:t>
            </a:r>
          </a:p>
        </p:txBody>
      </p:sp>
      <p:sp>
        <p:nvSpPr>
          <p:cNvPr id="2" name="TextBox 1">
            <a:extLst>
              <a:ext uri="{FF2B5EF4-FFF2-40B4-BE49-F238E27FC236}">
                <a16:creationId xmlns:a16="http://schemas.microsoft.com/office/drawing/2014/main" id="{520458FB-4824-FCF0-7C7E-C968F6C12E41}"/>
              </a:ext>
            </a:extLst>
          </p:cNvPr>
          <p:cNvSpPr txBox="1"/>
          <p:nvPr/>
        </p:nvSpPr>
        <p:spPr>
          <a:xfrm>
            <a:off x="11462328" y="5812612"/>
            <a:ext cx="628072" cy="307777"/>
          </a:xfrm>
          <a:prstGeom prst="rect">
            <a:avLst/>
          </a:prstGeom>
          <a:noFill/>
        </p:spPr>
        <p:txBody>
          <a:bodyPr wrap="square" rtlCol="0">
            <a:spAutoFit/>
          </a:bodyPr>
          <a:lstStyle/>
          <a:p>
            <a:r>
              <a:rPr lang="en-US" sz="1400" dirty="0"/>
              <a:t>DB 2</a:t>
            </a:r>
          </a:p>
        </p:txBody>
      </p:sp>
    </p:spTree>
    <p:extLst>
      <p:ext uri="{BB962C8B-B14F-4D97-AF65-F5344CB8AC3E}">
        <p14:creationId xmlns:p14="http://schemas.microsoft.com/office/powerpoint/2010/main" val="2569783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Scenic View of Beach">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rotWithShape="1">
          <a:blip r:embed="rId2">
            <a:alphaModFix amt="0"/>
          </a:blip>
          <a:srcRect l="26597" r="26597"/>
          <a:stretch/>
        </p:blipFill>
        <p:spPr>
          <a:solidFill>
            <a:srgbClr val="00A2E8"/>
          </a:solidFill>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14944" y="1969306"/>
            <a:ext cx="4367531" cy="524711"/>
          </a:xfrm>
        </p:spPr>
        <p:txBody>
          <a:bodyPr/>
          <a:lstStyle/>
          <a:p>
            <a:r>
              <a:rPr lang="en-US" dirty="0"/>
              <a:t>513 Studios</a:t>
            </a:r>
            <a:endParaRPr lang="ru-RU" dirty="0"/>
          </a:p>
        </p:txBody>
      </p:sp>
      <p:pic>
        <p:nvPicPr>
          <p:cNvPr id="17" name="Picture 16" descr="A picture containing diagram&#10;&#10;Description automatically generated">
            <a:extLst>
              <a:ext uri="{FF2B5EF4-FFF2-40B4-BE49-F238E27FC236}">
                <a16:creationId xmlns:a16="http://schemas.microsoft.com/office/drawing/2014/main" id="{9026D5B4-5C0C-4C72-849C-8C52766F48C6}"/>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814944" y="5079387"/>
            <a:ext cx="2422835" cy="1325563"/>
          </a:xfrm>
          <a:prstGeom prst="rect">
            <a:avLst/>
          </a:prstGeom>
        </p:spPr>
      </p:pic>
    </p:spTree>
    <p:extLst>
      <p:ext uri="{BB962C8B-B14F-4D97-AF65-F5344CB8AC3E}">
        <p14:creationId xmlns:p14="http://schemas.microsoft.com/office/powerpoint/2010/main" val="1316663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alphaModFix amt="0"/>
          </a:blip>
          <a:srcRect t="33049" b="33049"/>
          <a:stretch/>
        </p:blipFill>
        <p:spPr>
          <a:solidFill>
            <a:srgbClr val="00A4EB"/>
          </a:solidFill>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About D.R.E.A.D.</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US" b="0" i="0" dirty="0">
                <a:solidFill>
                  <a:srgbClr val="DCDDDE"/>
                </a:solidFill>
                <a:effectLst/>
                <a:latin typeface="Whitney"/>
              </a:rPr>
              <a:t>Destroy Ravenous Extraterrestrials And Depart</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3</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3">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287211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The Goal of 513 Studios</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795772" y="1877051"/>
            <a:ext cx="6843278" cy="2794101"/>
          </a:xfrm>
        </p:spPr>
        <p:txBody>
          <a:bodyPr>
            <a:normAutofit/>
          </a:bodyPr>
          <a:lstStyle/>
          <a:p>
            <a:r>
              <a:rPr lang="en-CA" sz="1400" dirty="0">
                <a:solidFill>
                  <a:schemeClr val="tx1"/>
                </a:solidFill>
                <a:effectLst/>
                <a:ea typeface="Calibri" panose="020F0502020204030204" pitchFamily="34" charset="0"/>
                <a:cs typeface="Times New Roman" panose="02020603050405020304" pitchFamily="18" charset="0"/>
              </a:rPr>
              <a:t>Our goal at 513 Studios is to provide a quality product while maintaining its affordability for the consumer. </a:t>
            </a:r>
            <a:endParaRPr lang="ru-RU" sz="1400" dirty="0">
              <a:solidFill>
                <a:schemeClr val="tx1"/>
              </a:solidFill>
            </a:endParaRPr>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pic>
        <p:nvPicPr>
          <p:cNvPr id="6" name="Picture 5" descr="A picture containing diagram&#10;&#10;Description automatically generated">
            <a:extLst>
              <a:ext uri="{FF2B5EF4-FFF2-40B4-BE49-F238E27FC236}">
                <a16:creationId xmlns:a16="http://schemas.microsoft.com/office/drawing/2014/main" id="{25F3FB61-36B7-C9EA-184C-096126F37EA4}"/>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463660"/>
            <a:ext cx="1402538" cy="767346"/>
          </a:xfrm>
          <a:prstGeom prst="rect">
            <a:avLst/>
          </a:prstGeom>
        </p:spPr>
      </p:pic>
    </p:spTree>
    <p:extLst>
      <p:ext uri="{BB962C8B-B14F-4D97-AF65-F5344CB8AC3E}">
        <p14:creationId xmlns:p14="http://schemas.microsoft.com/office/powerpoint/2010/main" val="2697709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5</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Start - Crash Land on Planet</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the game. The player will see a cut scene of a spaceship crash landing on a planet.</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33425" y="2352522"/>
            <a:ext cx="6215892" cy="3464297"/>
          </a:xfrm>
          <a:prstGeom prst="rect">
            <a:avLst/>
          </a:prstGeom>
        </p:spPr>
      </p:pic>
    </p:spTree>
    <p:extLst>
      <p:ext uri="{BB962C8B-B14F-4D97-AF65-F5344CB8AC3E}">
        <p14:creationId xmlns:p14="http://schemas.microsoft.com/office/powerpoint/2010/main" val="19734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6</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Entering a new biome</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This is the start of a new area for the player to enter. </a:t>
            </a:r>
          </a:p>
          <a:p>
            <a:pPr marL="0" indent="0">
              <a:buNone/>
            </a:pPr>
            <a:endParaRPr lang="en-US" dirty="0"/>
          </a:p>
          <a:p>
            <a:pPr marL="0" indent="0">
              <a:buNone/>
            </a:pPr>
            <a:r>
              <a:rPr lang="en-US" dirty="0"/>
              <a:t>This is the beginning of the loop.</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65560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7</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Battle through the room</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Enemies start spawning, as well as a weapon and ammo. The player must defeat the enemies in order to escape and survive.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24130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8</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new weapon</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Player is able to get a new, better weapon after defeating the enemies.</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38094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a:xfrm>
            <a:off x="10804358" y="5816819"/>
            <a:ext cx="549442" cy="365125"/>
          </a:xfrm>
        </p:spPr>
        <p:txBody>
          <a:bodyPr vert="horz" lIns="91440" tIns="45720" rIns="91440" bIns="45720" rtlCol="0" anchor="ctr">
            <a:normAutofit/>
          </a:bodyPr>
          <a:lstStyle/>
          <a:p>
            <a:pPr>
              <a:spcAft>
                <a:spcPts val="600"/>
              </a:spcAft>
            </a:pPr>
            <a:fld id="{D495E168-DA5E-4888-8D8A-92B118324C14}" type="slidenum">
              <a:rPr lang="ru-RU" smtClean="0"/>
              <a:pPr>
                <a:spcAft>
                  <a:spcPts val="600"/>
                </a:spcAft>
              </a:pPr>
              <a:t>9</a:t>
            </a:fld>
            <a:endParaRPr lang="ru-RU"/>
          </a:p>
        </p:txBody>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a:xfrm>
            <a:off x="838200" y="365126"/>
            <a:ext cx="9050518" cy="945498"/>
          </a:xfrm>
        </p:spPr>
        <p:txBody>
          <a:bodyPr vert="horz" lIns="91440" tIns="45720" rIns="91440" bIns="45720" rtlCol="0" anchor="ctr">
            <a:normAutofit/>
          </a:bodyPr>
          <a:lstStyle/>
          <a:p>
            <a:r>
              <a:rPr lang="en-US" sz="2800" b="1" kern="1200" dirty="0">
                <a:latin typeface="+mj-lt"/>
                <a:ea typeface="+mj-ea"/>
                <a:cs typeface="+mj-cs"/>
              </a:rPr>
              <a:t>STORYBOARD</a:t>
            </a:r>
          </a:p>
        </p:txBody>
      </p:sp>
      <p:sp>
        <p:nvSpPr>
          <p:cNvPr id="14" name="Text Placeholder 4">
            <a:extLst>
              <a:ext uri="{FF2B5EF4-FFF2-40B4-BE49-F238E27FC236}">
                <a16:creationId xmlns:a16="http://schemas.microsoft.com/office/drawing/2014/main" id="{44F9B385-AC5A-1E0E-DA8E-4F38C25377F0}"/>
              </a:ext>
            </a:extLst>
          </p:cNvPr>
          <p:cNvSpPr>
            <a:spLocks noGrp="1"/>
          </p:cNvSpPr>
          <p:nvPr>
            <p:ph type="body" idx="1"/>
          </p:nvPr>
        </p:nvSpPr>
        <p:spPr>
          <a:xfrm>
            <a:off x="6822926" y="1931438"/>
            <a:ext cx="5157787" cy="421084"/>
          </a:xfrm>
        </p:spPr>
        <p:txBody>
          <a:bodyPr/>
          <a:lstStyle/>
          <a:p>
            <a:r>
              <a:rPr lang="en-US" dirty="0"/>
              <a:t>Get spare parts</a:t>
            </a:r>
          </a:p>
        </p:txBody>
      </p:sp>
      <p:sp>
        <p:nvSpPr>
          <p:cNvPr id="16" name="Content Placeholder 5">
            <a:extLst>
              <a:ext uri="{FF2B5EF4-FFF2-40B4-BE49-F238E27FC236}">
                <a16:creationId xmlns:a16="http://schemas.microsoft.com/office/drawing/2014/main" id="{5F8B2A00-2EF7-584A-B191-C98D783EA5D7}"/>
              </a:ext>
            </a:extLst>
          </p:cNvPr>
          <p:cNvSpPr>
            <a:spLocks noGrp="1"/>
          </p:cNvSpPr>
          <p:nvPr>
            <p:ph sz="half" idx="2"/>
          </p:nvPr>
        </p:nvSpPr>
        <p:spPr>
          <a:xfrm>
            <a:off x="6822926" y="2429272"/>
            <a:ext cx="4635037" cy="3387547"/>
          </a:xfrm>
        </p:spPr>
        <p:txBody>
          <a:bodyPr/>
          <a:lstStyle/>
          <a:p>
            <a:pPr marL="0" indent="0">
              <a:buNone/>
            </a:pPr>
            <a:r>
              <a:rPr lang="en-US" dirty="0"/>
              <a:t>The enemies will also drop a spare part for the spaceship. These will be required to fix the ship in order to leave.</a:t>
            </a:r>
          </a:p>
        </p:txBody>
      </p:sp>
      <p:pic>
        <p:nvPicPr>
          <p:cNvPr id="10" name="Picture 9" descr="A picture containing diagram&#10;&#10;Description automatically generated">
            <a:extLst>
              <a:ext uri="{FF2B5EF4-FFF2-40B4-BE49-F238E27FC236}">
                <a16:creationId xmlns:a16="http://schemas.microsoft.com/office/drawing/2014/main" id="{BD1E3C86-D649-5EA7-904E-C78881856CD0}"/>
              </a:ext>
            </a:extLst>
          </p:cNvPr>
          <p:cNvPicPr>
            <a:picLocks noChangeAspect="1"/>
          </p:cNvPicPr>
          <p:nvPr/>
        </p:nvPicPr>
        <p:blipFill>
          <a:blip r:embed="rId2">
            <a:clrChange>
              <a:clrFrom>
                <a:srgbClr val="99D9EA"/>
              </a:clrFrom>
              <a:clrTo>
                <a:srgbClr val="99D9EA">
                  <a:alpha val="0"/>
                </a:srgbClr>
              </a:clrTo>
            </a:clrChange>
          </a:blip>
          <a:stretch>
            <a:fillRect/>
          </a:stretch>
        </p:blipFill>
        <p:spPr>
          <a:xfrm>
            <a:off x="9401820" y="5626685"/>
            <a:ext cx="1402538" cy="767346"/>
          </a:xfrm>
          <a:prstGeom prst="rect">
            <a:avLst/>
          </a:prstGeom>
        </p:spPr>
      </p:pic>
      <p:pic>
        <p:nvPicPr>
          <p:cNvPr id="19" name="Picture 18">
            <a:extLst>
              <a:ext uri="{FF2B5EF4-FFF2-40B4-BE49-F238E27FC236}">
                <a16:creationId xmlns:a16="http://schemas.microsoft.com/office/drawing/2014/main" id="{00387F05-D142-1DF6-6922-726F9343128B}"/>
              </a:ext>
            </a:extLst>
          </p:cNvPr>
          <p:cNvPicPr>
            <a:picLocks noChangeAspect="1"/>
          </p:cNvPicPr>
          <p:nvPr/>
        </p:nvPicPr>
        <p:blipFill>
          <a:blip r:embed="rId3"/>
          <a:srcRect/>
          <a:stretch/>
        </p:blipFill>
        <p:spPr>
          <a:xfrm>
            <a:off x="361996" y="2352522"/>
            <a:ext cx="6158750" cy="3464297"/>
          </a:xfrm>
          <a:prstGeom prst="rect">
            <a:avLst/>
          </a:prstGeom>
        </p:spPr>
      </p:pic>
    </p:spTree>
    <p:extLst>
      <p:ext uri="{BB962C8B-B14F-4D97-AF65-F5344CB8AC3E}">
        <p14:creationId xmlns:p14="http://schemas.microsoft.com/office/powerpoint/2010/main" val="1408762836"/>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175</TotalTime>
  <Words>831</Words>
  <Application>Microsoft Office PowerPoint</Application>
  <PresentationFormat>Widescreen</PresentationFormat>
  <Paragraphs>114</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Century Gothic</vt:lpstr>
      <vt:lpstr>Times New Roman</vt:lpstr>
      <vt:lpstr>Whitney</vt:lpstr>
      <vt:lpstr>Office Theme</vt:lpstr>
      <vt:lpstr>D.R.E.A.D.</vt:lpstr>
      <vt:lpstr>About 513 Studios</vt:lpstr>
      <vt:lpstr>About D.R.E.A.D.</vt:lpstr>
      <vt:lpstr>The Goal of 513 Studios</vt:lpstr>
      <vt:lpstr>STORYBOARD</vt:lpstr>
      <vt:lpstr>STORYBOARD</vt:lpstr>
      <vt:lpstr>STORYBOARD</vt:lpstr>
      <vt:lpstr>STORYBOARD</vt:lpstr>
      <vt:lpstr>STORYBOARD</vt:lpstr>
      <vt:lpstr>STORYBOARD</vt:lpstr>
      <vt:lpstr>STORYBOARD</vt:lpstr>
      <vt:lpstr>STORYBOARD</vt:lpstr>
      <vt:lpstr>STORYBOARD</vt:lpstr>
      <vt:lpstr>STORYBOARD</vt:lpstr>
      <vt:lpstr>Context Diagram</vt:lpstr>
      <vt:lpstr>Diagram 0</vt:lpstr>
      <vt:lpstr>Global Use Case</vt:lpstr>
      <vt:lpstr>Taylor Martin: Player and Enemies</vt:lpstr>
      <vt:lpstr>Enemy Use Case</vt:lpstr>
      <vt:lpstr>Jordan Reed</vt:lpstr>
      <vt:lpstr>Weapon Use Case</vt:lpstr>
      <vt:lpstr>Dan Blanchette</vt:lpstr>
      <vt:lpstr>Room Generator Use Case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D.R.E.A.D.</dc:title>
  <dc:creator>Jordan Reed</dc:creator>
  <cp:lastModifiedBy>Martin, Taylor (mart8517@vandals.uidaho.edu)</cp:lastModifiedBy>
  <cp:revision>23</cp:revision>
  <dcterms:created xsi:type="dcterms:W3CDTF">2022-09-19T03:19:26Z</dcterms:created>
  <dcterms:modified xsi:type="dcterms:W3CDTF">2022-09-22T17:14:08Z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